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7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976" y="1056361"/>
            <a:ext cx="7772400" cy="248457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Непосредственно образовательная деятельность в условиях реализации ФГОС ДО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МДОУ д/с № 193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Старший </a:t>
            </a:r>
            <a:r>
              <a:rPr lang="ru-RU" dirty="0" err="1" smtClean="0">
                <a:solidFill>
                  <a:srgbClr val="002060"/>
                </a:solidFill>
              </a:rPr>
              <a:t>воспитаттель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Борзова С.С.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Правила построения мотивации: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учёт возраста (в старшем возрасте познавательный интерес вытесняет игровую мотивацию);</a:t>
            </a:r>
          </a:p>
          <a:p>
            <a:pPr marL="0" indent="0">
              <a:buNone/>
            </a:pPr>
            <a:r>
              <a:rPr lang="ru-RU" dirty="0"/>
              <a:t>•	мотивация должна быть экономной (2-3 мин), она не должна доминировать, иначе теряется познавательный интерес;</a:t>
            </a:r>
          </a:p>
          <a:p>
            <a:pPr marL="0" indent="0">
              <a:buNone/>
            </a:pPr>
            <a:r>
              <a:rPr lang="ru-RU" dirty="0"/>
              <a:t>•	завершённость ситуации, персонаж должен проявляться в течение непосредственно образовательной деятельности.</a:t>
            </a:r>
          </a:p>
          <a:p>
            <a:pPr marL="0" indent="0">
              <a:buNone/>
            </a:pPr>
            <a:r>
              <a:rPr lang="ru-RU" b="1" i="1" dirty="0"/>
              <a:t>Используя игровую мотивации воспитателю необходимо принять позицию «равного» партнёра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98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</a:t>
            </a:r>
            <a:r>
              <a:rPr lang="ru-RU" dirty="0" smtClean="0"/>
              <a:t>результата (рефлексия).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/>
              <a:t>Младший </a:t>
            </a:r>
            <a:r>
              <a:rPr lang="ru-RU" b="1" u="sng" dirty="0" smtClean="0"/>
              <a:t>возраст,</a:t>
            </a:r>
            <a:r>
              <a:rPr lang="ru-RU" dirty="0" smtClean="0"/>
              <a:t> направлено </a:t>
            </a:r>
            <a:r>
              <a:rPr lang="ru-RU" dirty="0"/>
              <a:t>на усиление положительных эмоций, связанных как с содержанием непосредственно образовательной деятельности, так и с деятельностью детей. </a:t>
            </a:r>
            <a:endParaRPr lang="ru-RU" dirty="0" smtClean="0"/>
          </a:p>
          <a:p>
            <a:r>
              <a:rPr lang="ru-RU" b="1" u="sng" dirty="0"/>
              <a:t>Средний возраст</a:t>
            </a:r>
            <a:r>
              <a:rPr lang="ru-RU" dirty="0"/>
              <a:t>, вводится некоторая дифференциация оценки деятельности отдельных детей. Итоговое суждение и оценку высказывает воспитатель, время от времени привлекая детей.</a:t>
            </a:r>
            <a:endParaRPr lang="ru-RU" dirty="0" smtClean="0"/>
          </a:p>
          <a:p>
            <a:r>
              <a:rPr lang="ru-RU" b="1" u="sng" dirty="0"/>
              <a:t>Старший возраст,</a:t>
            </a:r>
            <a:r>
              <a:rPr lang="ru-RU" dirty="0"/>
              <a:t> формируется общий итог познавательной деятельности. При этом воспитатель стремится к тому, чтобы итоговое суждение было плодом усилий самих детей, побуждать их к эмоциональной оценке непосредственно образовательной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94385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Важно обучать дошкольников взаимодействию друг с другом на основе общего интереса, которое должно восприниматься детьми как действительно необходимое для успеха предстоящей работы. Дети должны договариваться </a:t>
            </a:r>
          </a:p>
        </p:txBody>
      </p:sp>
    </p:spTree>
    <p:extLst>
      <p:ext uri="{BB962C8B-B14F-4D97-AF65-F5344CB8AC3E}">
        <p14:creationId xmlns:p14="http://schemas.microsoft.com/office/powerpoint/2010/main" val="366107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14621"/>
            <a:ext cx="7772400" cy="121444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71547"/>
            <a:ext cx="7772400" cy="1143007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Непосредственно образовательная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основная </a:t>
            </a:r>
            <a:r>
              <a:rPr lang="ru-RU" sz="4800" dirty="0">
                <a:solidFill>
                  <a:srgbClr val="002060"/>
                </a:solidFill>
              </a:rPr>
              <a:t>форма обучения в детском саду.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 организации 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Индивидуальная</a:t>
            </a:r>
          </a:p>
          <a:p>
            <a:r>
              <a:rPr lang="ru-RU" sz="5400" dirty="0" smtClean="0"/>
              <a:t>Подгрупповая</a:t>
            </a:r>
          </a:p>
          <a:p>
            <a:r>
              <a:rPr lang="ru-RU" sz="5400" dirty="0" smtClean="0"/>
              <a:t>Фронтальная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260648"/>
            <a:ext cx="54864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Этапы </a:t>
            </a:r>
            <a:r>
              <a:rPr lang="ru-RU" sz="4400" dirty="0" smtClean="0"/>
              <a:t> НОД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1556792"/>
            <a:ext cx="7848872" cy="461540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Три основные части</a:t>
            </a:r>
          </a:p>
          <a:p>
            <a:pPr marL="342900" indent="-342900">
              <a:buAutoNum type="arabicPeriod"/>
            </a:pPr>
            <a:r>
              <a:rPr lang="ru-RU" sz="4800" dirty="0" smtClean="0"/>
              <a:t>Начало</a:t>
            </a:r>
          </a:p>
          <a:p>
            <a:pPr marL="342900" indent="-342900">
              <a:buAutoNum type="arabicPeriod"/>
            </a:pPr>
            <a:r>
              <a:rPr lang="ru-RU" sz="4800" dirty="0" smtClean="0"/>
              <a:t>Ход</a:t>
            </a:r>
          </a:p>
          <a:p>
            <a:pPr marL="342900" indent="-342900">
              <a:buAutoNum type="arabicPeriod"/>
            </a:pPr>
            <a:r>
              <a:rPr lang="ru-RU" sz="4800" dirty="0" smtClean="0"/>
              <a:t>окончание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постановки цели: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	Оцените имеющиеся проблемы (расхождение между требуемым и имеющимся состоянием реализации программы) и определите главную.</a:t>
            </a:r>
          </a:p>
          <a:p>
            <a:r>
              <a:rPr lang="ru-RU" dirty="0"/>
              <a:t>2.	Чётко сформулируйте эту проблему.</a:t>
            </a:r>
          </a:p>
          <a:p>
            <a:r>
              <a:rPr lang="ru-RU" dirty="0"/>
              <a:t>3.	Определите шаги (действия) по её решению, их последовательность.</a:t>
            </a:r>
          </a:p>
          <a:p>
            <a:r>
              <a:rPr lang="ru-RU" dirty="0"/>
              <a:t>4.	Сформулируйте точно промежуточный результат (эффект) от исполнения каждого шага (действия).</a:t>
            </a:r>
          </a:p>
          <a:p>
            <a:r>
              <a:rPr lang="ru-RU" dirty="0"/>
              <a:t>5.	Оцените какие (и сколько) их этих шагов (действий) можно реально осуществить в рамках одной непосредственно образовательной деятельности.</a:t>
            </a:r>
          </a:p>
          <a:p>
            <a:r>
              <a:rPr lang="ru-RU" dirty="0"/>
              <a:t>6.	Сформулируйте цель непосредственно образовательной деятельности, содержащую описание эффекта от действий, которые вы планируете осуществить в рамках одной непосредственно образовательной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Задачи, требования к ним.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Задача непосредственно образовательной деятельности триедина:</a:t>
            </a:r>
          </a:p>
          <a:p>
            <a:r>
              <a:rPr lang="ru-RU" dirty="0"/>
              <a:t>•	Образовательная: повышать уровень развития ребёнка.</a:t>
            </a:r>
          </a:p>
          <a:p>
            <a:r>
              <a:rPr lang="ru-RU" dirty="0"/>
              <a:t>•	Воспитательная: формировать нравственные качества личности, взгляды и убеждения.</a:t>
            </a:r>
          </a:p>
          <a:p>
            <a:r>
              <a:rPr lang="ru-RU" dirty="0"/>
              <a:t>•	Развивающая: при обучении развивать у воспитанников познавательный интерес, творческие способности, волю, эмоции, познавательные способности – речь, память, внимание, воображение, восприятие.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47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 это способ достижения цели.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12367"/>
              </p:ext>
            </p:extLst>
          </p:nvPr>
        </p:nvGraphicFramePr>
        <p:xfrm>
          <a:off x="1095374" y="1484783"/>
          <a:ext cx="7437065" cy="36585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24779"/>
                <a:gridCol w="1811053"/>
                <a:gridCol w="1690180"/>
                <a:gridCol w="1811053"/>
              </a:tblGrid>
              <a:tr h="60976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Главные методы обучения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Практические: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упражнение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экспериментирование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моделирование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Наглядные: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наблюдение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демонстрация наглядных пособий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Словесные: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рассказ педагога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Игровые: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дидактическая игра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воображаемая ситуация в развёрнутом виде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12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Схематически показана связь мотивации с содержанием непосредственно образовательной деятельности с его оценкой и подведением итогов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852936"/>
            <a:ext cx="8370812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4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Особенности работы по созданию игровой мотивации на </a:t>
            </a:r>
            <a:br>
              <a:rPr lang="ru-RU" sz="2800" dirty="0"/>
            </a:br>
            <a:r>
              <a:rPr lang="ru-RU" sz="2800" dirty="0"/>
              <a:t>разных возрастных этапах: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/>
              <a:t>Младший возраст </a:t>
            </a:r>
            <a:r>
              <a:rPr lang="ru-RU" dirty="0"/>
              <a:t>– мотивация в самом материале, поэтому нет смысла приглашать Незнайку! Мотивации и так достаточно! У  каждого ребёнка свой материал – это важно! Материал сам ставит задачу! Проблема в том, чтобы успеть замотивировать, пока они сами не начали с ним действовать.</a:t>
            </a:r>
          </a:p>
          <a:p>
            <a:r>
              <a:rPr lang="ru-RU" b="1" u="sng" dirty="0"/>
              <a:t>Средняя группа </a:t>
            </a:r>
            <a:r>
              <a:rPr lang="ru-RU" dirty="0"/>
              <a:t>– можно привести персонаж т.к. в этом возрасте детьми уже освоены роли.</a:t>
            </a:r>
          </a:p>
          <a:p>
            <a:r>
              <a:rPr lang="ru-RU" b="1" u="sng" dirty="0"/>
              <a:t>Старшая группа </a:t>
            </a:r>
            <a:r>
              <a:rPr lang="ru-RU" dirty="0"/>
              <a:t>– (сюжеты, </a:t>
            </a:r>
            <a:r>
              <a:rPr lang="ru-RU" dirty="0" err="1"/>
              <a:t>сюжетосложения</a:t>
            </a:r>
            <a:r>
              <a:rPr lang="ru-RU" dirty="0"/>
              <a:t>) – главное не персонажи, а сюжеты (передал письмо, самого персонажа нет, а есть письмо). Сюжеты могут быть продолжительными (путешествие на машине времени). В ходе непосредственно образовательной деятельности может использоваться небольшая атрибутика, установленные роли, меняющиеся роли. </a:t>
            </a:r>
          </a:p>
          <a:p>
            <a:r>
              <a:rPr lang="ru-RU" b="1" u="sng" dirty="0"/>
              <a:t>Подготовительная группа </a:t>
            </a:r>
            <a:r>
              <a:rPr lang="ru-RU" dirty="0"/>
              <a:t>– игры с правилами, дети следят за выполнением правил. Используется игра-соревнование с установкой на выигрыш (используются фишки). Дать возможность каждому ребёнку побывать в ситуации выигрыша и проигрыша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  </a:t>
            </a:r>
            <a:r>
              <a:rPr lang="ru-RU" b="1" dirty="0"/>
              <a:t>При отсутствии мотивации, нет развития логики.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2916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373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Непосредственно образовательная деятельность в условиях реализации ФГОС ДО</vt:lpstr>
      <vt:lpstr>Непосредственно образовательная деятельность</vt:lpstr>
      <vt:lpstr>Формы  организации  обучения </vt:lpstr>
      <vt:lpstr>Этапы  НОД</vt:lpstr>
      <vt:lpstr>Алгоритм постановки цели: </vt:lpstr>
      <vt:lpstr>Задачи, требования к ним. </vt:lpstr>
      <vt:lpstr>Метод это способ достижения цели.</vt:lpstr>
      <vt:lpstr>Мотивация</vt:lpstr>
      <vt:lpstr>Особенности работы по созданию игровой мотивации на  разных возрастных этапах: </vt:lpstr>
      <vt:lpstr>Правила построения мотивации: </vt:lpstr>
      <vt:lpstr>Оценка результата (рефлексия).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PC</cp:lastModifiedBy>
  <cp:revision>12</cp:revision>
  <dcterms:created xsi:type="dcterms:W3CDTF">2014-11-09T08:11:36Z</dcterms:created>
  <dcterms:modified xsi:type="dcterms:W3CDTF">2015-04-19T19:56:48Z</dcterms:modified>
</cp:coreProperties>
</file>